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66" r:id="rId5"/>
    <p:sldId id="267" r:id="rId6"/>
    <p:sldId id="268" r:id="rId7"/>
    <p:sldId id="258"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252"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3C968-86FD-4C25-949D-523659B8358A}" type="datetimeFigureOut">
              <a:rPr lang="en-US" smtClean="0"/>
              <a:t>8/5/2016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55A9D-36E9-4DAE-BEBA-39065B4F9F1F}" type="slidenum">
              <a:rPr lang="en-US" smtClean="0"/>
              <a:t>‹#›</a:t>
            </a:fld>
            <a:endParaRPr lang="en-US"/>
          </a:p>
        </p:txBody>
      </p:sp>
    </p:spTree>
    <p:extLst>
      <p:ext uri="{BB962C8B-B14F-4D97-AF65-F5344CB8AC3E}">
        <p14:creationId xmlns:p14="http://schemas.microsoft.com/office/powerpoint/2010/main" val="401969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255A9D-36E9-4DAE-BEBA-39065B4F9F1F}" type="slidenum">
              <a:rPr lang="en-US" smtClean="0"/>
              <a:t>7</a:t>
            </a:fld>
            <a:endParaRPr lang="en-US"/>
          </a:p>
        </p:txBody>
      </p:sp>
    </p:spTree>
    <p:extLst>
      <p:ext uri="{BB962C8B-B14F-4D97-AF65-F5344CB8AC3E}">
        <p14:creationId xmlns:p14="http://schemas.microsoft.com/office/powerpoint/2010/main" val="170078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6C233-208F-46EE-8240-5A4AE2FFA561}"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352871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C233-208F-46EE-8240-5A4AE2FFA561}"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3663381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C233-208F-46EE-8240-5A4AE2FFA561}"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149546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C233-208F-46EE-8240-5A4AE2FFA561}"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128634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6C233-208F-46EE-8240-5A4AE2FFA561}" type="datetimeFigureOut">
              <a:rPr lang="en-US" smtClean="0"/>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25020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F6C233-208F-46EE-8240-5A4AE2FFA561}" type="datetimeFigureOut">
              <a:rPr lang="en-US" smtClean="0"/>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190963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F6C233-208F-46EE-8240-5A4AE2FFA561}" type="datetimeFigureOut">
              <a:rPr lang="en-US" smtClean="0"/>
              <a:t>8/5/2016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84112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6C233-208F-46EE-8240-5A4AE2FFA561}" type="datetimeFigureOut">
              <a:rPr lang="en-US" smtClean="0"/>
              <a:t>8/5/2016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364787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6C233-208F-46EE-8240-5A4AE2FFA561}" type="datetimeFigureOut">
              <a:rPr lang="en-US" smtClean="0"/>
              <a:t>8/5/2016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4151410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6C233-208F-46EE-8240-5A4AE2FFA561}" type="datetimeFigureOut">
              <a:rPr lang="en-US" smtClean="0"/>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391094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6C233-208F-46EE-8240-5A4AE2FFA561}" type="datetimeFigureOut">
              <a:rPr lang="en-US" smtClean="0"/>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08115-733E-4823-B2AF-42EA8614CDEB}" type="slidenum">
              <a:rPr lang="en-US" smtClean="0"/>
              <a:t>‹#›</a:t>
            </a:fld>
            <a:endParaRPr lang="en-US"/>
          </a:p>
        </p:txBody>
      </p:sp>
    </p:spTree>
    <p:extLst>
      <p:ext uri="{BB962C8B-B14F-4D97-AF65-F5344CB8AC3E}">
        <p14:creationId xmlns:p14="http://schemas.microsoft.com/office/powerpoint/2010/main" val="146179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6C233-208F-46EE-8240-5A4AE2FFA561}" type="datetimeFigureOut">
              <a:rPr lang="en-US" smtClean="0"/>
              <a:t>8/5/2016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08115-733E-4823-B2AF-42EA8614CDEB}" type="slidenum">
              <a:rPr lang="en-US" smtClean="0"/>
              <a:t>‹#›</a:t>
            </a:fld>
            <a:endParaRPr lang="en-US"/>
          </a:p>
        </p:txBody>
      </p:sp>
    </p:spTree>
    <p:extLst>
      <p:ext uri="{BB962C8B-B14F-4D97-AF65-F5344CB8AC3E}">
        <p14:creationId xmlns:p14="http://schemas.microsoft.com/office/powerpoint/2010/main" val="3862748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lga.gov/legislation/publicacts/99/PDF/099-0284.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9.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hyperlink" Target="http://www.saltmoney.org/" TargetMode="External"/><Relationship Id="rId4" Type="http://schemas.openxmlformats.org/officeDocument/2006/relationships/hyperlink" Target="http://www.asa.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nces.ed.gov/collegenavigator/" TargetMode="External"/><Relationship Id="rId3" Type="http://schemas.openxmlformats.org/officeDocument/2006/relationships/hyperlink" Target="https://collegescorecard.ed.gov/" TargetMode="External"/><Relationship Id="rId7" Type="http://schemas.openxmlformats.org/officeDocument/2006/relationships/hyperlink" Target="https://www.treasury.gov/resource-center/financial-education/Pages/New-President's-Advisory-Council-on-Financial-Capability-for-Young-Americans.aspx"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mymoney.gov/Pages/default.aspx" TargetMode="External"/><Relationship Id="rId5" Type="http://schemas.openxmlformats.org/officeDocument/2006/relationships/hyperlink" Target="https://financialaidtoolkit.ed.gov/tk/" TargetMode="External"/><Relationship Id="rId4" Type="http://schemas.openxmlformats.org/officeDocument/2006/relationships/hyperlink" Target="https://studentaid.ed.gov/sa/about/announcements/fafsa-change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entury Schoolbook" panose="02040604050505020304" pitchFamily="18" charset="0"/>
              </a:rPr>
              <a:t>College Readiness</a:t>
            </a:r>
            <a:br>
              <a:rPr lang="en-US" b="1" dirty="0" smtClean="0">
                <a:latin typeface="Century Schoolbook" panose="02040604050505020304" pitchFamily="18" charset="0"/>
              </a:rPr>
            </a:br>
            <a:r>
              <a:rPr lang="en-US" b="1" dirty="0" smtClean="0">
                <a:latin typeface="Century Schoolbook" panose="02040604050505020304" pitchFamily="18" charset="0"/>
              </a:rPr>
              <a:t>Financial Literacy</a:t>
            </a:r>
            <a:endParaRPr lang="en-US" b="1" dirty="0">
              <a:latin typeface="Century Schoolbook" panose="02040604050505020304" pitchFamily="18" charset="0"/>
            </a:endParaRPr>
          </a:p>
        </p:txBody>
      </p:sp>
      <p:sp>
        <p:nvSpPr>
          <p:cNvPr id="3" name="Subtitle 2"/>
          <p:cNvSpPr>
            <a:spLocks noGrp="1"/>
          </p:cNvSpPr>
          <p:nvPr>
            <p:ph type="subTitle" idx="1"/>
          </p:nvPr>
        </p:nvSpPr>
        <p:spPr/>
        <p:txBody>
          <a:bodyPr/>
          <a:lstStyle/>
          <a:p>
            <a:r>
              <a:rPr lang="en-US" dirty="0" smtClean="0">
                <a:latin typeface="Century Schoolbook" panose="02040604050505020304" pitchFamily="18" charset="0"/>
              </a:rPr>
              <a:t>Curriculum Resources and Postsecondary Education Partners</a:t>
            </a:r>
          </a:p>
          <a:p>
            <a:endParaRPr lang="en-US" dirty="0">
              <a:latin typeface="Century Schoolbook" panose="020406040505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30" y="163287"/>
            <a:ext cx="11397342" cy="89807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807" y="5307125"/>
            <a:ext cx="1545772" cy="1207634"/>
          </a:xfrm>
          <a:prstGeom prst="rect">
            <a:avLst/>
          </a:prstGeom>
        </p:spPr>
      </p:pic>
      <p:pic>
        <p:nvPicPr>
          <p:cNvPr id="7" name="Picture 6"/>
          <p:cNvPicPr>
            <a:picLocks noChangeAspect="1"/>
          </p:cNvPicPr>
          <p:nvPr/>
        </p:nvPicPr>
        <p:blipFill>
          <a:blip r:embed="rId4"/>
          <a:stretch>
            <a:fillRect/>
          </a:stretch>
        </p:blipFill>
        <p:spPr>
          <a:xfrm>
            <a:off x="4963885" y="5089071"/>
            <a:ext cx="1746889" cy="1578429"/>
          </a:xfrm>
          <a:prstGeom prst="rect">
            <a:avLst/>
          </a:prstGeom>
        </p:spPr>
      </p:pic>
      <p:pic>
        <p:nvPicPr>
          <p:cNvPr id="8" name="Picture 7" descr="http://www.asa.org/site/templates/img/asa-logo.png"/>
          <p:cNvPicPr/>
          <p:nvPr/>
        </p:nvPicPr>
        <p:blipFill>
          <a:blip r:embed="rId5">
            <a:extLst>
              <a:ext uri="{28A0092B-C50C-407E-A947-70E740481C1C}">
                <a14:useLocalDpi xmlns:a14="http://schemas.microsoft.com/office/drawing/2010/main" val="0"/>
              </a:ext>
            </a:extLst>
          </a:blip>
          <a:srcRect/>
          <a:stretch>
            <a:fillRect/>
          </a:stretch>
        </p:blipFill>
        <p:spPr bwMode="auto">
          <a:xfrm>
            <a:off x="9528810" y="5257800"/>
            <a:ext cx="2164080" cy="1306285"/>
          </a:xfrm>
          <a:prstGeom prst="rect">
            <a:avLst/>
          </a:prstGeom>
          <a:noFill/>
          <a:ln>
            <a:noFill/>
          </a:ln>
        </p:spPr>
      </p:pic>
    </p:spTree>
    <p:extLst>
      <p:ext uri="{BB962C8B-B14F-4D97-AF65-F5344CB8AC3E}">
        <p14:creationId xmlns:p14="http://schemas.microsoft.com/office/powerpoint/2010/main" val="92185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The President’s Plan for Early Financial Aid:</a:t>
            </a:r>
            <a:r>
              <a:rPr lang="en-US" dirty="0" smtClean="0"/>
              <a:t/>
            </a:r>
            <a:br>
              <a:rPr lang="en-US" dirty="0" smtClean="0"/>
            </a:br>
            <a:r>
              <a:rPr lang="en-US" sz="2700" dirty="0" smtClean="0"/>
              <a:t>Improving College Choice and Helping More Americans Pay for College</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September 13, 2015: announcement of an October 1</a:t>
            </a:r>
            <a:r>
              <a:rPr lang="en-US" baseline="30000" dirty="0" smtClean="0"/>
              <a:t>st</a:t>
            </a:r>
            <a:r>
              <a:rPr lang="en-US" dirty="0" smtClean="0"/>
              <a:t> FAFSA filing date for the 2017-2018 academic year.</a:t>
            </a:r>
          </a:p>
          <a:p>
            <a:r>
              <a:rPr lang="en-US" dirty="0" smtClean="0"/>
              <a:t>What does this mean for Illinois students?</a:t>
            </a:r>
          </a:p>
          <a:p>
            <a:pPr lvl="1"/>
            <a:r>
              <a:rPr lang="en-US" sz="2000" dirty="0" smtClean="0"/>
              <a:t>Stakeholders are building partnerships to assist with outreach for early filing and supplying financial literacy tools for students to use in classrooms.</a:t>
            </a:r>
          </a:p>
          <a:p>
            <a:pPr marL="457200" lvl="1" indent="0">
              <a:buNone/>
            </a:pPr>
            <a:endParaRPr lang="en-US" sz="2000" dirty="0" smtClean="0"/>
          </a:p>
          <a:p>
            <a:pPr lvl="1"/>
            <a:r>
              <a:rPr lang="en-US" sz="2000" dirty="0" smtClean="0"/>
              <a:t>Members of the Illinois Association of Student Financial Aid Administrators are available to provide Paying for College presentations to local schools.  </a:t>
            </a:r>
          </a:p>
          <a:p>
            <a:pPr lvl="1"/>
            <a:endParaRPr lang="en-US" sz="2000" dirty="0" smtClean="0"/>
          </a:p>
          <a:p>
            <a:pPr lvl="1"/>
            <a:r>
              <a:rPr lang="en-US" sz="2000" dirty="0" smtClean="0"/>
              <a:t>Streamlining the sharing of information across the secondary and postsecondary landscapes to better support high school to college transition.</a:t>
            </a:r>
          </a:p>
          <a:p>
            <a:pPr lvl="1"/>
            <a:endParaRPr lang="en-US" dirty="0" smtClean="0"/>
          </a:p>
          <a:p>
            <a:pPr lvl="1"/>
            <a:r>
              <a:rPr lang="en-US" sz="2000" dirty="0" smtClean="0"/>
              <a:t>More decision-making time for students to encourage best fit enrollment!</a:t>
            </a:r>
            <a:endParaRPr lang="en-US" sz="2000" dirty="0"/>
          </a:p>
          <a:p>
            <a:pPr lvl="1"/>
            <a:endParaRPr lang="en-US" dirty="0" smtClean="0"/>
          </a:p>
          <a:p>
            <a:pPr lvl="1"/>
            <a:endParaRPr lang="en-US" dirty="0" smtClean="0"/>
          </a:p>
          <a:p>
            <a:endParaRPr lang="en-US" dirty="0" smtClean="0"/>
          </a:p>
          <a:p>
            <a:pPr marL="0" indent="0">
              <a:buNone/>
            </a:pPr>
            <a:endParaRPr lang="en-US" dirty="0" smtClean="0"/>
          </a:p>
          <a:p>
            <a:pPr marL="1371600" lvl="3" indent="0">
              <a:buNone/>
            </a:pPr>
            <a:endParaRPr lang="en-US" sz="2800" dirty="0" smtClean="0"/>
          </a:p>
          <a:p>
            <a:endParaRPr lang="en-US" dirty="0"/>
          </a:p>
        </p:txBody>
      </p:sp>
    </p:spTree>
    <p:extLst>
      <p:ext uri="{BB962C8B-B14F-4D97-AF65-F5344CB8AC3E}">
        <p14:creationId xmlns:p14="http://schemas.microsoft.com/office/powerpoint/2010/main" val="236020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entury Schoolbook" panose="02040604050505020304" pitchFamily="18" charset="0"/>
              </a:rPr>
              <a:t>State of Illinois Curriculum Requirements</a:t>
            </a:r>
            <a:br>
              <a:rPr lang="en-US" sz="3600" b="1" dirty="0" smtClean="0">
                <a:latin typeface="Century Schoolbook" panose="02040604050505020304" pitchFamily="18" charset="0"/>
              </a:rPr>
            </a:br>
            <a:endParaRPr lang="en-US" sz="3600" b="1" dirty="0">
              <a:latin typeface="Century Schoolbook" panose="02040604050505020304" pitchFamily="18" charset="0"/>
            </a:endParaRPr>
          </a:p>
        </p:txBody>
      </p:sp>
      <p:sp>
        <p:nvSpPr>
          <p:cNvPr id="3" name="Content Placeholder 2"/>
          <p:cNvSpPr>
            <a:spLocks noGrp="1"/>
          </p:cNvSpPr>
          <p:nvPr>
            <p:ph idx="1"/>
          </p:nvPr>
        </p:nvSpPr>
        <p:spPr>
          <a:xfrm>
            <a:off x="838200" y="1282699"/>
            <a:ext cx="10515600" cy="5146675"/>
          </a:xfrm>
        </p:spPr>
        <p:txBody>
          <a:bodyPr>
            <a:normAutofit lnSpcReduction="10000"/>
          </a:bodyPr>
          <a:lstStyle/>
          <a:p>
            <a:r>
              <a:rPr lang="en-US" dirty="0" smtClean="0">
                <a:latin typeface="Century Schoolbook" panose="02040604050505020304" pitchFamily="18" charset="0"/>
              </a:rPr>
              <a:t>Illinois High School students are now required to learn about consumer debt, higher education loans, and identity-theft security. </a:t>
            </a:r>
            <a:r>
              <a:rPr lang="en-US" sz="2000" dirty="0" smtClean="0">
                <a:latin typeface="Century Schoolbook" panose="02040604050505020304" pitchFamily="18" charset="0"/>
                <a:hlinkClick r:id="rId2"/>
              </a:rPr>
              <a:t>http://www.ilga.gov/legislation/publicacts/99/PDF/099-0284.pdf</a:t>
            </a:r>
            <a:endParaRPr lang="en-US" sz="2000" dirty="0" smtClean="0">
              <a:latin typeface="Century Schoolbook" panose="02040604050505020304" pitchFamily="18" charset="0"/>
            </a:endParaRPr>
          </a:p>
          <a:p>
            <a:endParaRPr lang="en-US" dirty="0">
              <a:latin typeface="Century Schoolbook" panose="02040604050505020304" pitchFamily="18" charset="0"/>
            </a:endParaRPr>
          </a:p>
          <a:p>
            <a:r>
              <a:rPr lang="en-US" dirty="0" smtClean="0">
                <a:latin typeface="Century Schoolbook" panose="02040604050505020304" pitchFamily="18" charset="0"/>
              </a:rPr>
              <a:t>By partnering with Regional Offices of Education, ISAC Corps members and ILASFAA members can assist in implementation of this requirement by working directly with instructors to deliver information and answer questions in the classroom.</a:t>
            </a:r>
          </a:p>
          <a:p>
            <a:endParaRPr lang="en-US" dirty="0">
              <a:latin typeface="Century Schoolbook" panose="02040604050505020304" pitchFamily="18" charset="0"/>
            </a:endParaRPr>
          </a:p>
          <a:p>
            <a:r>
              <a:rPr lang="en-US" dirty="0" smtClean="0">
                <a:latin typeface="Century Schoolbook" panose="02040604050505020304" pitchFamily="18" charset="0"/>
              </a:rPr>
              <a:t>By promoting the October 1 filing date, we can work together to encourage low-income students to apply and enroll in order to improve educational attainment rates.</a:t>
            </a:r>
          </a:p>
          <a:p>
            <a:endParaRPr lang="en-US" dirty="0">
              <a:latin typeface="Century Schoolbook" panose="02040604050505020304" pitchFamily="18" charset="0"/>
            </a:endParaRPr>
          </a:p>
        </p:txBody>
      </p:sp>
    </p:spTree>
    <p:extLst>
      <p:ext uri="{BB962C8B-B14F-4D97-AF65-F5344CB8AC3E}">
        <p14:creationId xmlns:p14="http://schemas.microsoft.com/office/powerpoint/2010/main" val="14598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entury Schoolbook" panose="02040604050505020304" pitchFamily="18" charset="0"/>
              </a:rPr>
              <a:t>ILASFAA</a:t>
            </a:r>
            <a:endParaRPr lang="en-US" sz="6000" b="1" dirty="0">
              <a:latin typeface="Century Schoolbook" panose="02040604050505020304" pitchFamily="18" charset="0"/>
            </a:endParaRPr>
          </a:p>
        </p:txBody>
      </p:sp>
      <p:sp>
        <p:nvSpPr>
          <p:cNvPr id="4" name="Text Placeholder 3"/>
          <p:cNvSpPr>
            <a:spLocks noGrp="1"/>
          </p:cNvSpPr>
          <p:nvPr>
            <p:ph type="body" sz="half" idx="2"/>
          </p:nvPr>
        </p:nvSpPr>
        <p:spPr/>
        <p:txBody>
          <a:bodyPr/>
          <a:lstStyle/>
          <a:p>
            <a:r>
              <a:rPr lang="en-US" dirty="0" smtClean="0"/>
              <a:t>ILASFAA is a professional organization of student financial aid administrators representing institutions, supporters, and state agency personnel, engaged in or concerned with the ethical administration and/or support of student financial aid. Our mission is to provide quality training, professional development, networking opportunities, and effective communications for our membership. Our organization acts as an advocate for students, their families, and all post-secondary institutions.</a:t>
            </a:r>
            <a:endParaRPr lang="en-US" dirty="0"/>
          </a:p>
        </p:txBody>
      </p:sp>
      <p:pic>
        <p:nvPicPr>
          <p:cNvPr id="5" name="Picture 4"/>
          <p:cNvPicPr>
            <a:picLocks noChangeAspect="1"/>
          </p:cNvPicPr>
          <p:nvPr/>
        </p:nvPicPr>
        <p:blipFill>
          <a:blip r:embed="rId2"/>
          <a:stretch>
            <a:fillRect/>
          </a:stretch>
        </p:blipFill>
        <p:spPr>
          <a:xfrm>
            <a:off x="1430110" y="4841421"/>
            <a:ext cx="1746889" cy="1578429"/>
          </a:xfrm>
          <a:prstGeom prst="rect">
            <a:avLst/>
          </a:prstGeom>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283" y="6291262"/>
            <a:ext cx="30003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Placeholder 6"/>
          <p:cNvPicPr>
            <a:picLocks noGrp="1" noChangeAspect="1"/>
          </p:cNvPicPr>
          <p:nvPr>
            <p:ph type="pic" idx="1"/>
          </p:nvPr>
        </p:nvPicPr>
        <p:blipFill rotWithShape="1">
          <a:blip r:embed="rId4" cstate="print">
            <a:extLst>
              <a:ext uri="{28A0092B-C50C-407E-A947-70E740481C1C}">
                <a14:useLocalDpi xmlns:a14="http://schemas.microsoft.com/office/drawing/2010/main" val="0"/>
              </a:ext>
            </a:extLst>
          </a:blip>
          <a:srcRect l="132" t="-8163" r="-132" b="18284"/>
          <a:stretch/>
        </p:blipFill>
        <p:spPr>
          <a:xfrm>
            <a:off x="5191352" y="-179613"/>
            <a:ext cx="6172200" cy="6048602"/>
          </a:xfrm>
        </p:spPr>
      </p:pic>
    </p:spTree>
    <p:extLst>
      <p:ext uri="{BB962C8B-B14F-4D97-AF65-F5344CB8AC3E}">
        <p14:creationId xmlns:p14="http://schemas.microsoft.com/office/powerpoint/2010/main" val="266869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5609" y="476520"/>
            <a:ext cx="2622193" cy="1420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223493" y="734096"/>
            <a:ext cx="10045521" cy="1446550"/>
          </a:xfrm>
          <a:prstGeom prst="rect">
            <a:avLst/>
          </a:prstGeom>
          <a:noFill/>
        </p:spPr>
        <p:txBody>
          <a:bodyPr wrap="square" rtlCol="0">
            <a:spAutoFit/>
          </a:bodyPr>
          <a:lstStyle/>
          <a:p>
            <a:r>
              <a:rPr lang="en-US" sz="8800" dirty="0" smtClean="0">
                <a:latin typeface="Century Schoolbook" panose="02040604050505020304" pitchFamily="18" charset="0"/>
              </a:rPr>
              <a:t>Econ Illinois</a:t>
            </a:r>
            <a:endParaRPr lang="en-US" sz="8800" dirty="0">
              <a:latin typeface="Century Schoolbook" panose="02040604050505020304" pitchFamily="18" charset="0"/>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117" y="6442857"/>
            <a:ext cx="30003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327042" y="5627249"/>
            <a:ext cx="8302581" cy="1631216"/>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Provides an online electronic library of financial literacy resources for Illinois residents at www.econed-il.org</a:t>
            </a:r>
          </a:p>
          <a:p>
            <a:endParaRPr lang="en-US" sz="1600" dirty="0"/>
          </a:p>
          <a:p>
            <a:pPr marL="285750" indent="-285750">
              <a:buFont typeface="Arial" panose="020B0604020202020204" pitchFamily="34" charset="0"/>
              <a:buChar char="•"/>
            </a:pPr>
            <a:r>
              <a:rPr lang="en-US" sz="1600" dirty="0" err="1" smtClean="0"/>
              <a:t>eLibrary</a:t>
            </a:r>
            <a:r>
              <a:rPr lang="en-US" sz="1600" dirty="0" smtClean="0"/>
              <a:t> section for college-related financial resource information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TextBox 3"/>
          <p:cNvSpPr txBox="1"/>
          <p:nvPr/>
        </p:nvSpPr>
        <p:spPr>
          <a:xfrm>
            <a:off x="1704304" y="2382592"/>
            <a:ext cx="9010919" cy="3139321"/>
          </a:xfrm>
          <a:prstGeom prst="rect">
            <a:avLst/>
          </a:prstGeom>
          <a:noFill/>
        </p:spPr>
        <p:txBody>
          <a:bodyPr wrap="square" rtlCol="0">
            <a:spAutoFit/>
          </a:bodyPr>
          <a:lstStyle/>
          <a:p>
            <a:r>
              <a:rPr lang="en-US" dirty="0" smtClean="0"/>
              <a:t>Vision: Econ Illinois believes that every individual should be taught from a very early age the skills needed to benefit fully from and contribute meaningfully to the global marketplace throughout their lives</a:t>
            </a:r>
          </a:p>
          <a:p>
            <a:endParaRPr lang="en-US" dirty="0"/>
          </a:p>
          <a:p>
            <a:r>
              <a:rPr lang="en-US" dirty="0" smtClean="0"/>
              <a:t>Mission: Econ Illinois provides economic and financial literacy programs and services starting at the elementary level and extending throughout adulthood, enabling individuals to participate effectively in the economy as:</a:t>
            </a:r>
          </a:p>
          <a:p>
            <a:pPr marL="800100" lvl="1" indent="-342900">
              <a:buFont typeface="Arial" panose="020B0604020202020204" pitchFamily="34" charset="0"/>
              <a:buChar char="•"/>
            </a:pPr>
            <a:r>
              <a:rPr lang="en-US" dirty="0" smtClean="0"/>
              <a:t>Competent decision-makers</a:t>
            </a:r>
          </a:p>
          <a:p>
            <a:pPr marL="800100" lvl="1" indent="-342900">
              <a:buFont typeface="Arial" panose="020B0604020202020204" pitchFamily="34" charset="0"/>
              <a:buChar char="•"/>
            </a:pPr>
            <a:r>
              <a:rPr lang="en-US" dirty="0" smtClean="0"/>
              <a:t>Responsible and knowledgeable consumers</a:t>
            </a:r>
          </a:p>
          <a:p>
            <a:pPr marL="800100" lvl="1" indent="-342900">
              <a:buFont typeface="Arial" panose="020B0604020202020204" pitchFamily="34" charset="0"/>
              <a:buChar char="•"/>
            </a:pPr>
            <a:r>
              <a:rPr lang="en-US" dirty="0" smtClean="0"/>
              <a:t>Prudent savers and investors</a:t>
            </a:r>
          </a:p>
          <a:p>
            <a:pPr marL="800100" lvl="1" indent="-342900">
              <a:buFont typeface="Arial" panose="020B0604020202020204" pitchFamily="34" charset="0"/>
              <a:buChar char="•"/>
            </a:pPr>
            <a:r>
              <a:rPr lang="en-US" dirty="0" smtClean="0"/>
              <a:t>Productive employees, employers, and entrepreneurs</a:t>
            </a:r>
            <a:endParaRPr lang="en-US" dirty="0"/>
          </a:p>
        </p:txBody>
      </p:sp>
    </p:spTree>
    <p:extLst>
      <p:ext uri="{BB962C8B-B14F-4D97-AF65-F5344CB8AC3E}">
        <p14:creationId xmlns:p14="http://schemas.microsoft.com/office/powerpoint/2010/main" val="171833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asa.org/site/templates/img/asa-logo.png"/>
          <p:cNvPicPr/>
          <p:nvPr/>
        </p:nvPicPr>
        <p:blipFill>
          <a:blip r:embed="rId2">
            <a:extLst>
              <a:ext uri="{28A0092B-C50C-407E-A947-70E740481C1C}">
                <a14:useLocalDpi xmlns:a14="http://schemas.microsoft.com/office/drawing/2010/main" val="0"/>
              </a:ext>
            </a:extLst>
          </a:blip>
          <a:srcRect/>
          <a:stretch>
            <a:fillRect/>
          </a:stretch>
        </p:blipFill>
        <p:spPr bwMode="auto">
          <a:xfrm>
            <a:off x="9261642" y="141668"/>
            <a:ext cx="2752000" cy="1564583"/>
          </a:xfrm>
          <a:prstGeom prst="rect">
            <a:avLst/>
          </a:prstGeom>
          <a:noFill/>
          <a:ln>
            <a:noFill/>
          </a:ln>
        </p:spPr>
      </p:pic>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3267" y="6455737"/>
            <a:ext cx="30003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171977" y="476519"/>
            <a:ext cx="8822029" cy="1569660"/>
          </a:xfrm>
          <a:prstGeom prst="rect">
            <a:avLst/>
          </a:prstGeom>
          <a:noFill/>
        </p:spPr>
        <p:txBody>
          <a:bodyPr wrap="square" rtlCol="0">
            <a:spAutoFit/>
          </a:bodyPr>
          <a:lstStyle/>
          <a:p>
            <a:pPr algn="ctr"/>
            <a:r>
              <a:rPr lang="en-US" sz="9600" b="1" dirty="0">
                <a:latin typeface="Century Schoolbook" panose="02040604050505020304" pitchFamily="18" charset="0"/>
              </a:rPr>
              <a:t>S</a:t>
            </a:r>
            <a:r>
              <a:rPr lang="en-US" sz="9600" b="1" dirty="0" smtClean="0">
                <a:latin typeface="Century Schoolbook" panose="02040604050505020304" pitchFamily="18" charset="0"/>
              </a:rPr>
              <a:t>ALT</a:t>
            </a:r>
            <a:endParaRPr lang="en-US" sz="9600" b="1" dirty="0">
              <a:latin typeface="Century Schoolbook" panose="02040604050505020304" pitchFamily="18" charset="0"/>
            </a:endParaRPr>
          </a:p>
        </p:txBody>
      </p:sp>
      <p:sp>
        <p:nvSpPr>
          <p:cNvPr id="4" name="TextBox 3"/>
          <p:cNvSpPr txBox="1"/>
          <p:nvPr/>
        </p:nvSpPr>
        <p:spPr>
          <a:xfrm>
            <a:off x="605307" y="1834734"/>
            <a:ext cx="4211392" cy="3539430"/>
          </a:xfrm>
          <a:prstGeom prst="rect">
            <a:avLst/>
          </a:prstGeom>
          <a:noFill/>
        </p:spPr>
        <p:txBody>
          <a:bodyPr wrap="square" rtlCol="0">
            <a:spAutoFit/>
          </a:bodyPr>
          <a:lstStyle/>
          <a:p>
            <a:r>
              <a:rPr lang="en-US" sz="1600" dirty="0" smtClean="0">
                <a:latin typeface="Century Schoolbook" panose="02040604050505020304" pitchFamily="18" charset="0"/>
              </a:rPr>
              <a:t>Mission</a:t>
            </a:r>
          </a:p>
          <a:p>
            <a:endParaRPr lang="en-US" sz="1600" dirty="0">
              <a:latin typeface="Century Schoolbook" panose="02040604050505020304" pitchFamily="18" charset="0"/>
            </a:endParaRPr>
          </a:p>
          <a:p>
            <a:r>
              <a:rPr lang="en-US" sz="1600" dirty="0" smtClean="0">
                <a:latin typeface="Century Schoolbook" panose="02040604050505020304" pitchFamily="18" charset="0"/>
              </a:rPr>
              <a:t>American Student Assistance is a private nonprofit dedicated to opening the gateway to opportunity by revolutionizing the way students approach, finance, and repay their higher education.</a:t>
            </a:r>
          </a:p>
          <a:p>
            <a:endParaRPr lang="en-US" sz="1600" dirty="0">
              <a:latin typeface="Century Schoolbook" panose="02040604050505020304" pitchFamily="18" charset="0"/>
            </a:endParaRPr>
          </a:p>
          <a:p>
            <a:r>
              <a:rPr lang="en-US" sz="1600" dirty="0" smtClean="0">
                <a:latin typeface="Century Schoolbook" panose="02040604050505020304" pitchFamily="18" charset="0"/>
              </a:rPr>
              <a:t>We do this by providing student loan education, and enabling the development of financial competencies through the use of innovative web-based tools and trusted, neutral advice-all free of charge to students and alumni.</a:t>
            </a:r>
            <a:endParaRPr lang="en-US" sz="1600" dirty="0">
              <a:latin typeface="Century Schoolbook" panose="02040604050505020304" pitchFamily="18" charset="0"/>
            </a:endParaRPr>
          </a:p>
        </p:txBody>
      </p:sp>
      <p:sp>
        <p:nvSpPr>
          <p:cNvPr id="5" name="TextBox 4"/>
          <p:cNvSpPr txBox="1"/>
          <p:nvPr/>
        </p:nvSpPr>
        <p:spPr>
          <a:xfrm>
            <a:off x="5950039" y="1834734"/>
            <a:ext cx="5653826" cy="4247317"/>
          </a:xfrm>
          <a:prstGeom prst="rect">
            <a:avLst/>
          </a:prstGeom>
          <a:noFill/>
        </p:spPr>
        <p:txBody>
          <a:bodyPr wrap="square" rtlCol="0">
            <a:spAutoFit/>
          </a:bodyPr>
          <a:lstStyle/>
          <a:p>
            <a:r>
              <a:rPr lang="en-US" dirty="0" smtClean="0"/>
              <a:t>Our Vision</a:t>
            </a:r>
          </a:p>
          <a:p>
            <a:endParaRPr lang="en-US" dirty="0"/>
          </a:p>
          <a:p>
            <a:r>
              <a:rPr lang="en-US" dirty="0" smtClean="0"/>
              <a:t>At American Students Assistance, our vision is for every student who wants a college degree to be able to get it in a financially responsible way.  Achieving this allows students to unlock their dreams, and we empower that potential with SALT, an innovative educational program that develops money knowledge for college-and beyond.  Working alongside like-minded, socially conscious partners, SALT reaches as many students and alumni as possible, creating confident consumers and a fiscally strong, educated nation.  A higher education is a key conduit to opportunity.  With our help, students can take full advantage of this-because they’re confident they paid for school successfully.</a:t>
            </a:r>
            <a:endParaRPr lang="en-US" dirty="0"/>
          </a:p>
        </p:txBody>
      </p:sp>
      <p:sp>
        <p:nvSpPr>
          <p:cNvPr id="6" name="TextBox 5"/>
          <p:cNvSpPr txBox="1"/>
          <p:nvPr/>
        </p:nvSpPr>
        <p:spPr>
          <a:xfrm>
            <a:off x="605307" y="5937993"/>
            <a:ext cx="3541690" cy="646331"/>
          </a:xfrm>
          <a:prstGeom prst="rect">
            <a:avLst/>
          </a:prstGeom>
          <a:noFill/>
        </p:spPr>
        <p:txBody>
          <a:bodyPr wrap="square" rtlCol="0">
            <a:spAutoFit/>
          </a:bodyPr>
          <a:lstStyle/>
          <a:p>
            <a:r>
              <a:rPr lang="en-US" dirty="0" smtClean="0">
                <a:hlinkClick r:id="rId4"/>
              </a:rPr>
              <a:t>www.asa.org</a:t>
            </a:r>
            <a:r>
              <a:rPr lang="en-US" dirty="0" smtClean="0"/>
              <a:t>   </a:t>
            </a:r>
            <a:r>
              <a:rPr lang="en-US" dirty="0" smtClean="0">
                <a:hlinkClick r:id="rId5"/>
              </a:rPr>
              <a:t>www.saltmoney.org</a:t>
            </a:r>
            <a:endParaRPr lang="en-US" dirty="0" smtClean="0"/>
          </a:p>
          <a:p>
            <a:endParaRPr lang="en-US" dirty="0"/>
          </a:p>
        </p:txBody>
      </p:sp>
    </p:spTree>
    <p:extLst>
      <p:ext uri="{BB962C8B-B14F-4D97-AF65-F5344CB8AC3E}">
        <p14:creationId xmlns:p14="http://schemas.microsoft.com/office/powerpoint/2010/main" val="380221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 y="1304924"/>
            <a:ext cx="11858625" cy="5078313"/>
          </a:xfrm>
          <a:prstGeom prst="rect">
            <a:avLst/>
          </a:prstGeom>
        </p:spPr>
        <p:txBody>
          <a:bodyPr wrap="square">
            <a:spAutoFit/>
          </a:bodyPr>
          <a:lstStyle/>
          <a:p>
            <a:r>
              <a:rPr lang="en-US" dirty="0" smtClean="0">
                <a:latin typeface="Century Schoolbook" panose="02040604050505020304" pitchFamily="18" charset="0"/>
              </a:rPr>
              <a:t>U.S. Department of Education College Scorecard: allows students to compare institutions by name, location, size, and degree programs</a:t>
            </a:r>
          </a:p>
          <a:p>
            <a:r>
              <a:rPr lang="en-US" dirty="0" smtClean="0">
                <a:latin typeface="Century Schoolbook" panose="02040604050505020304" pitchFamily="18" charset="0"/>
              </a:rPr>
              <a:t>		</a:t>
            </a:r>
            <a:r>
              <a:rPr lang="en-US" dirty="0" smtClean="0">
                <a:latin typeface="Century Schoolbook" panose="02040604050505020304" pitchFamily="18" charset="0"/>
                <a:hlinkClick r:id="rId3"/>
              </a:rPr>
              <a:t>https://collegescorecard.ed.gov/</a:t>
            </a:r>
            <a:endParaRPr lang="en-US" dirty="0" smtClean="0">
              <a:latin typeface="Century Schoolbook" panose="02040604050505020304" pitchFamily="18" charset="0"/>
            </a:endParaRPr>
          </a:p>
          <a:p>
            <a:endParaRPr lang="en-US" dirty="0" smtClean="0">
              <a:latin typeface="Century Schoolbook" panose="02040604050505020304" pitchFamily="18" charset="0"/>
            </a:endParaRPr>
          </a:p>
          <a:p>
            <a:r>
              <a:rPr lang="en-US" dirty="0" smtClean="0">
                <a:latin typeface="Century Schoolbook" panose="02040604050505020304" pitchFamily="18" charset="0"/>
              </a:rPr>
              <a:t>Federal Student Aid: FAFSA filing, FSA ID, Loan Limit and Repayment Information, and other useful tools for borrowers</a:t>
            </a:r>
          </a:p>
          <a:p>
            <a:r>
              <a:rPr lang="en-US" dirty="0">
                <a:latin typeface="Century Schoolbook" panose="02040604050505020304" pitchFamily="18" charset="0"/>
              </a:rPr>
              <a:t>	</a:t>
            </a:r>
            <a:r>
              <a:rPr lang="en-US" dirty="0" smtClean="0">
                <a:latin typeface="Century Schoolbook" panose="02040604050505020304" pitchFamily="18" charset="0"/>
              </a:rPr>
              <a:t>	</a:t>
            </a:r>
            <a:r>
              <a:rPr lang="en-US" dirty="0" smtClean="0">
                <a:latin typeface="Century Schoolbook" panose="02040604050505020304" pitchFamily="18" charset="0"/>
                <a:hlinkClick r:id="rId4"/>
              </a:rPr>
              <a:t>https://studentaid.ed.gov/sa/about/announcements/fafsa-changes</a:t>
            </a:r>
            <a:endParaRPr lang="en-US" dirty="0" smtClean="0">
              <a:latin typeface="Century Schoolbook" panose="02040604050505020304" pitchFamily="18" charset="0"/>
            </a:endParaRPr>
          </a:p>
          <a:p>
            <a:r>
              <a:rPr lang="en-US" dirty="0">
                <a:latin typeface="Century Schoolbook" panose="02040604050505020304" pitchFamily="18" charset="0"/>
              </a:rPr>
              <a:t>	</a:t>
            </a:r>
            <a:r>
              <a:rPr lang="en-US" dirty="0" smtClean="0">
                <a:latin typeface="Century Schoolbook" panose="02040604050505020304" pitchFamily="18" charset="0"/>
              </a:rPr>
              <a:t>	</a:t>
            </a:r>
            <a:r>
              <a:rPr lang="en-US" dirty="0" smtClean="0">
                <a:latin typeface="Century Schoolbook" panose="02040604050505020304" pitchFamily="18" charset="0"/>
                <a:hlinkClick r:id="rId5"/>
              </a:rPr>
              <a:t>https://financialaidtoolkit.ed.gov/tk/</a:t>
            </a:r>
            <a:endParaRPr lang="en-US" dirty="0" smtClean="0">
              <a:latin typeface="Century Schoolbook" panose="02040604050505020304" pitchFamily="18" charset="0"/>
            </a:endParaRPr>
          </a:p>
          <a:p>
            <a:endParaRPr lang="en-US" dirty="0" smtClean="0">
              <a:latin typeface="Century Schoolbook" panose="02040604050505020304" pitchFamily="18" charset="0"/>
            </a:endParaRPr>
          </a:p>
          <a:p>
            <a:r>
              <a:rPr lang="en-US" dirty="0" smtClean="0">
                <a:latin typeface="Century Schoolbook" panose="02040604050505020304" pitchFamily="18" charset="0"/>
              </a:rPr>
              <a:t>U.S. Treasury Department: My </a:t>
            </a:r>
            <a:r>
              <a:rPr lang="en-US" dirty="0" err="1" smtClean="0">
                <a:latin typeface="Century Schoolbook" panose="02040604050505020304" pitchFamily="18" charset="0"/>
              </a:rPr>
              <a:t>Money.Gov</a:t>
            </a:r>
            <a:r>
              <a:rPr lang="en-US" dirty="0" smtClean="0">
                <a:latin typeface="Century Schoolbook" panose="02040604050505020304" pitchFamily="18" charset="0"/>
              </a:rPr>
              <a:t> and Financial Capability of Young Americans Report</a:t>
            </a:r>
          </a:p>
          <a:p>
            <a:r>
              <a:rPr lang="en-US" dirty="0">
                <a:latin typeface="Century Schoolbook" panose="02040604050505020304" pitchFamily="18" charset="0"/>
              </a:rPr>
              <a:t>	</a:t>
            </a:r>
            <a:r>
              <a:rPr lang="en-US" dirty="0" smtClean="0">
                <a:latin typeface="Century Schoolbook" panose="02040604050505020304" pitchFamily="18" charset="0"/>
              </a:rPr>
              <a:t>	</a:t>
            </a:r>
            <a:r>
              <a:rPr lang="en-US" u="sng" dirty="0">
                <a:latin typeface="Century Schoolbook" panose="02040604050505020304" pitchFamily="18" charset="0"/>
                <a:hlinkClick r:id="rId6"/>
              </a:rPr>
              <a:t>http://</a:t>
            </a:r>
            <a:r>
              <a:rPr lang="en-US" u="sng" dirty="0" smtClean="0">
                <a:latin typeface="Century Schoolbook" panose="02040604050505020304" pitchFamily="18" charset="0"/>
                <a:hlinkClick r:id="rId6"/>
              </a:rPr>
              <a:t>www.mymoney.gov/Pages/default.aspx</a:t>
            </a:r>
            <a:endParaRPr lang="en-US" dirty="0" smtClean="0">
              <a:latin typeface="Century Schoolbook" panose="02040604050505020304" pitchFamily="18" charset="0"/>
            </a:endParaRPr>
          </a:p>
          <a:p>
            <a:r>
              <a:rPr lang="en-US" dirty="0"/>
              <a:t> </a:t>
            </a:r>
          </a:p>
          <a:p>
            <a:r>
              <a:rPr lang="en-US" dirty="0" smtClean="0">
                <a:latin typeface="Century Schoolbook" panose="02040604050505020304" pitchFamily="18" charset="0"/>
              </a:rPr>
              <a:t>		</a:t>
            </a:r>
            <a:r>
              <a:rPr lang="en-US" u="sng" dirty="0">
                <a:latin typeface="Century Schoolbook" panose="02040604050505020304" pitchFamily="18" charset="0"/>
                <a:hlinkClick r:id="rId7"/>
              </a:rPr>
              <a:t>https://www.treasury.gov/resource-center/financial-education/Pages/New-President%27s-Advisory-Council-on-Financial-Capability-for-Young-Americans.aspx</a:t>
            </a:r>
            <a:endParaRPr lang="en-US" dirty="0">
              <a:latin typeface="Century Schoolbook" panose="02040604050505020304" pitchFamily="18" charset="0"/>
            </a:endParaRPr>
          </a:p>
          <a:p>
            <a:endParaRPr lang="en-US" dirty="0" smtClean="0">
              <a:latin typeface="Century Schoolbook" panose="02040604050505020304" pitchFamily="18" charset="0"/>
            </a:endParaRPr>
          </a:p>
          <a:p>
            <a:r>
              <a:rPr lang="en-US" dirty="0" smtClean="0">
                <a:latin typeface="Century Schoolbook" panose="02040604050505020304" pitchFamily="18" charset="0"/>
              </a:rPr>
              <a:t>National Center for Education Statistics: allows students to search and compare institutions by additional variables</a:t>
            </a:r>
          </a:p>
          <a:p>
            <a:pPr lvl="3"/>
            <a:r>
              <a:rPr lang="en-US" dirty="0" smtClean="0">
                <a:latin typeface="Century Schoolbook" panose="02040604050505020304" pitchFamily="18" charset="0"/>
              </a:rPr>
              <a:t>	</a:t>
            </a:r>
            <a:r>
              <a:rPr lang="en-US" dirty="0" smtClean="0">
                <a:latin typeface="Century Schoolbook" panose="02040604050505020304" pitchFamily="18" charset="0"/>
                <a:hlinkClick r:id="rId8"/>
              </a:rPr>
              <a:t>http://nces.ed.gov/collegenavigator/</a:t>
            </a:r>
            <a:endParaRPr lang="en-US" dirty="0" smtClean="0">
              <a:latin typeface="Century Schoolbook" panose="02040604050505020304" pitchFamily="18" charset="0"/>
            </a:endParaRPr>
          </a:p>
        </p:txBody>
      </p:sp>
      <p:sp>
        <p:nvSpPr>
          <p:cNvPr id="5" name="TextBox 4"/>
          <p:cNvSpPr txBox="1"/>
          <p:nvPr/>
        </p:nvSpPr>
        <p:spPr>
          <a:xfrm>
            <a:off x="704850" y="542925"/>
            <a:ext cx="10067925" cy="461665"/>
          </a:xfrm>
          <a:prstGeom prst="rect">
            <a:avLst/>
          </a:prstGeom>
          <a:noFill/>
        </p:spPr>
        <p:txBody>
          <a:bodyPr wrap="square" rtlCol="0">
            <a:spAutoFit/>
          </a:bodyPr>
          <a:lstStyle/>
          <a:p>
            <a:pPr algn="ctr"/>
            <a:r>
              <a:rPr lang="en-US" sz="2400" b="1" u="sng" dirty="0" smtClean="0">
                <a:latin typeface="Century Schoolbook" panose="02040604050505020304" pitchFamily="18" charset="0"/>
              </a:rPr>
              <a:t>Online Resources For Students, Parents, and Educators</a:t>
            </a:r>
            <a:endParaRPr lang="en-US" sz="2400" b="1" u="sng" dirty="0">
              <a:latin typeface="Century Schoolbook" panose="02040604050505020304" pitchFamily="18" charset="0"/>
            </a:endParaRPr>
          </a:p>
        </p:txBody>
      </p:sp>
    </p:spTree>
    <p:extLst>
      <p:ext uri="{BB962C8B-B14F-4D97-AF65-F5344CB8AC3E}">
        <p14:creationId xmlns:p14="http://schemas.microsoft.com/office/powerpoint/2010/main" val="343290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457200"/>
            <a:ext cx="10712561" cy="1600200"/>
          </a:xfrm>
        </p:spPr>
        <p:txBody>
          <a:bodyPr>
            <a:normAutofit/>
          </a:bodyPr>
          <a:lstStyle/>
          <a:p>
            <a:r>
              <a:rPr lang="en-US" sz="8000" b="1" dirty="0" smtClean="0">
                <a:latin typeface="Century Schoolbook" panose="02040604050505020304" pitchFamily="18" charset="0"/>
              </a:rPr>
              <a:t>National Initiatives</a:t>
            </a:r>
            <a:endParaRPr lang="en-US" sz="8000" b="1" dirty="0">
              <a:latin typeface="Century Schoolbook" panose="02040604050505020304" pitchFamily="18" charset="0"/>
            </a:endParaRPr>
          </a:p>
        </p:txBody>
      </p:sp>
      <p:sp>
        <p:nvSpPr>
          <p:cNvPr id="4" name="Text Placeholder 3"/>
          <p:cNvSpPr>
            <a:spLocks noGrp="1"/>
          </p:cNvSpPr>
          <p:nvPr>
            <p:ph type="body" sz="half" idx="2"/>
          </p:nvPr>
        </p:nvSpPr>
        <p:spPr>
          <a:xfrm>
            <a:off x="788273" y="2727101"/>
            <a:ext cx="3932237" cy="3811588"/>
          </a:xfrm>
        </p:spPr>
        <p:txBody>
          <a:bodyPr>
            <a:normAutofit fontScale="92500" lnSpcReduction="20000"/>
          </a:bodyPr>
          <a:lstStyle/>
          <a:p>
            <a:pPr marL="285750" indent="-285750">
              <a:buFont typeface="Arial" panose="020B0604020202020204" pitchFamily="34" charset="0"/>
              <a:buChar char="•"/>
            </a:pPr>
            <a:r>
              <a:rPr lang="en-US" sz="4400" dirty="0" smtClean="0">
                <a:latin typeface="Century Schoolbook" panose="02040604050505020304" pitchFamily="18" charset="0"/>
              </a:rPr>
              <a:t>Reach Higher</a:t>
            </a:r>
          </a:p>
          <a:p>
            <a:endParaRPr lang="en-US" sz="4400" dirty="0" smtClean="0">
              <a:latin typeface="Century Schoolbook" panose="02040604050505020304" pitchFamily="18" charset="0"/>
            </a:endParaRPr>
          </a:p>
          <a:p>
            <a:pPr marL="285750" indent="-285750">
              <a:buFont typeface="Arial" panose="020B0604020202020204" pitchFamily="34" charset="0"/>
              <a:buChar char="•"/>
            </a:pPr>
            <a:r>
              <a:rPr lang="en-US" sz="4400" dirty="0" smtClean="0">
                <a:latin typeface="Century Schoolbook" panose="02040604050505020304" pitchFamily="18" charset="0"/>
              </a:rPr>
              <a:t>College Signing Day</a:t>
            </a:r>
          </a:p>
          <a:p>
            <a:endParaRPr lang="en-US" sz="4400" dirty="0" smtClean="0">
              <a:latin typeface="Century Schoolbook" panose="02040604050505020304" pitchFamily="18" charset="0"/>
            </a:endParaRPr>
          </a:p>
          <a:p>
            <a:pPr marL="285750" indent="-285750">
              <a:buFont typeface="Arial" panose="020B0604020202020204" pitchFamily="34" charset="0"/>
              <a:buChar char="•"/>
            </a:pPr>
            <a:r>
              <a:rPr lang="en-US" sz="4400" dirty="0" smtClean="0">
                <a:latin typeface="Century Schoolbook" panose="02040604050505020304" pitchFamily="18" charset="0"/>
              </a:rPr>
              <a:t>Better Make Room</a:t>
            </a:r>
          </a:p>
          <a:p>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4442" y="6481293"/>
            <a:ext cx="30003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297768" y="3268272"/>
            <a:ext cx="5228823" cy="1754326"/>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sz="2400" dirty="0" smtClean="0">
                <a:latin typeface="Century Schoolbook" panose="02040604050505020304" pitchFamily="18" charset="0"/>
              </a:rPr>
              <a:t>https://youtu.be/HaunfDUAr8Y</a:t>
            </a:r>
            <a:endParaRPr lang="en-US" sz="2400" dirty="0">
              <a:latin typeface="Century Schoolbook" panose="02040604050505020304" pitchFamily="18" charset="0"/>
            </a:endParaRPr>
          </a:p>
          <a:p>
            <a:pPr marL="285750" indent="-285750">
              <a:buFont typeface="Arial" panose="020B0604020202020204" pitchFamily="34" charset="0"/>
              <a:buChar char="•"/>
            </a:pPr>
            <a:r>
              <a:rPr lang="en-US" sz="2400" dirty="0" smtClean="0">
                <a:latin typeface="Century Schoolbook" panose="02040604050505020304" pitchFamily="18" charset="0"/>
              </a:rPr>
              <a:t>https//bettermakeroom.org</a:t>
            </a:r>
          </a:p>
          <a:p>
            <a:pPr marL="285750" indent="-285750">
              <a:buFont typeface="Arial" panose="020B0604020202020204" pitchFamily="34" charset="0"/>
              <a:buChar char="•"/>
            </a:pPr>
            <a:r>
              <a:rPr lang="en-US" sz="2400" dirty="0" smtClean="0">
                <a:latin typeface="Century Schoolbook" panose="02040604050505020304" pitchFamily="18" charset="0"/>
              </a:rPr>
              <a:t>Text messaging tools </a:t>
            </a:r>
            <a:r>
              <a:rPr lang="en-US" sz="2400" smtClean="0">
                <a:latin typeface="Century Schoolbook" panose="02040604050505020304" pitchFamily="18" charset="0"/>
              </a:rPr>
              <a:t>and alerts</a:t>
            </a:r>
            <a:endParaRPr lang="en-US" sz="2400" dirty="0" smtClean="0">
              <a:latin typeface="Century Schoolbook" panose="02040604050505020304" pitchFamily="18" charset="0"/>
            </a:endParaRPr>
          </a:p>
          <a:p>
            <a:endParaRPr lang="en-US" dirty="0"/>
          </a:p>
        </p:txBody>
      </p:sp>
    </p:spTree>
    <p:extLst>
      <p:ext uri="{BB962C8B-B14F-4D97-AF65-F5344CB8AC3E}">
        <p14:creationId xmlns:p14="http://schemas.microsoft.com/office/powerpoint/2010/main" val="890997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631</Words>
  <Application>Microsoft Office PowerPoint</Application>
  <PresentationFormat>Custom</PresentationFormat>
  <Paragraphs>71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College Readiness Financial Literacy</vt:lpstr>
      <vt:lpstr>The President’s Plan for Early Financial Aid: Improving College Choice and Helping More Americans Pay for College</vt:lpstr>
      <vt:lpstr>State of Illinois Curriculum Requirements </vt:lpstr>
      <vt:lpstr>ILASFAA</vt:lpstr>
      <vt:lpstr>PowerPoint Presentation</vt:lpstr>
      <vt:lpstr>PowerPoint Presentation</vt:lpstr>
      <vt:lpstr>PowerPoint Presentation</vt:lpstr>
      <vt:lpstr>National Initiatives</vt:lpstr>
    </vt:vector>
  </TitlesOfParts>
  <Company>Western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FAFSA Simplification</dc:title>
  <dc:creator>Terri B VanMeenen-Misfeldt</dc:creator>
  <cp:lastModifiedBy>Sam Nelson</cp:lastModifiedBy>
  <cp:revision>29</cp:revision>
  <dcterms:created xsi:type="dcterms:W3CDTF">2016-07-19T19:46:36Z</dcterms:created>
  <dcterms:modified xsi:type="dcterms:W3CDTF">2016-08-05T15:47:02Z</dcterms:modified>
</cp:coreProperties>
</file>